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T Sans Narrow"/>
      <p:regular r:id="rId19"/>
      <p:bold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bold.fntdata"/><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TSansNarrow-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a80ba1f8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a80ba1f8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a80ba1f8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a80ba1f8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47853c2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47853c2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01ff25b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01ff25b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a80ba1f8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a80ba1f8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a80ba1f8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a80ba1f8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a80ba1f8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a80ba1f8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194c508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194c508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fc7a50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fc7a50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a80ba1f8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a80ba1f8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a80ba1f8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a80ba1f8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a80ba1f8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a80ba1f8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813175" y="1349100"/>
            <a:ext cx="5122800" cy="2445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Home Automation using Raspberry Pi and MQTT Cloud</a:t>
            </a:r>
            <a:endParaRPr/>
          </a:p>
        </p:txBody>
      </p:sp>
      <p:sp>
        <p:nvSpPr>
          <p:cNvPr id="67" name="Google Shape;67;p13"/>
          <p:cNvSpPr txBox="1"/>
          <p:nvPr>
            <p:ph idx="1" type="subTitle"/>
          </p:nvPr>
        </p:nvSpPr>
        <p:spPr>
          <a:xfrm>
            <a:off x="0" y="4350900"/>
            <a:ext cx="91440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200"/>
              <a:t>Members: Debanjali Saha (1810110059), Hrishika Enugula (1810110079), Isha Arora (1810110084)</a:t>
            </a:r>
            <a:endParaRPr sz="2200"/>
          </a:p>
        </p:txBody>
      </p:sp>
      <p:pic>
        <p:nvPicPr>
          <p:cNvPr id="68" name="Google Shape;68;p13"/>
          <p:cNvPicPr preferRelativeResize="0"/>
          <p:nvPr/>
        </p:nvPicPr>
        <p:blipFill>
          <a:blip r:embed="rId3">
            <a:alphaModFix/>
          </a:blip>
          <a:stretch>
            <a:fillRect/>
          </a:stretch>
        </p:blipFill>
        <p:spPr>
          <a:xfrm>
            <a:off x="109525" y="1539489"/>
            <a:ext cx="1703662" cy="2064536"/>
          </a:xfrm>
          <a:prstGeom prst="rect">
            <a:avLst/>
          </a:prstGeom>
          <a:noFill/>
          <a:ln>
            <a:noFill/>
          </a:ln>
        </p:spPr>
      </p:pic>
      <p:pic>
        <p:nvPicPr>
          <p:cNvPr id="69" name="Google Shape;69;p13"/>
          <p:cNvPicPr preferRelativeResize="0"/>
          <p:nvPr/>
        </p:nvPicPr>
        <p:blipFill rotWithShape="1">
          <a:blip r:embed="rId4">
            <a:alphaModFix/>
          </a:blip>
          <a:srcRect b="0" l="5834" r="3847" t="0"/>
          <a:stretch/>
        </p:blipFill>
        <p:spPr>
          <a:xfrm>
            <a:off x="6733625" y="1674425"/>
            <a:ext cx="2259175" cy="1794650"/>
          </a:xfrm>
          <a:prstGeom prst="rect">
            <a:avLst/>
          </a:prstGeom>
          <a:noFill/>
          <a:ln>
            <a:noFill/>
          </a:ln>
        </p:spPr>
      </p:pic>
      <p:pic>
        <p:nvPicPr>
          <p:cNvPr id="70" name="Google Shape;70;p13"/>
          <p:cNvPicPr preferRelativeResize="0"/>
          <p:nvPr/>
        </p:nvPicPr>
        <p:blipFill>
          <a:blip r:embed="rId5">
            <a:alphaModFix/>
          </a:blip>
          <a:stretch>
            <a:fillRect/>
          </a:stretch>
        </p:blipFill>
        <p:spPr>
          <a:xfrm>
            <a:off x="1520900" y="3067623"/>
            <a:ext cx="1011125" cy="4596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153450" y="4028100"/>
            <a:ext cx="88371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Open Sans"/>
              <a:buChar char="●"/>
            </a:pPr>
            <a:r>
              <a:rPr lang="en" sz="1100">
                <a:solidFill>
                  <a:srgbClr val="555555"/>
                </a:solidFill>
                <a:highlight>
                  <a:schemeClr val="lt1"/>
                </a:highlight>
                <a:latin typeface="Open Sans"/>
                <a:ea typeface="Open Sans"/>
                <a:cs typeface="Open Sans"/>
                <a:sym typeface="Open Sans"/>
              </a:rPr>
              <a:t>A function that will be called when the event will happen is defined. So, we will subscribe the Feed using</a:t>
            </a:r>
            <a:r>
              <a:rPr b="1" lang="en" sz="1100">
                <a:solidFill>
                  <a:srgbClr val="555555"/>
                </a:solidFill>
                <a:highlight>
                  <a:schemeClr val="lt1"/>
                </a:highlight>
                <a:latin typeface="Open Sans"/>
                <a:ea typeface="Open Sans"/>
                <a:cs typeface="Open Sans"/>
                <a:sym typeface="Open Sans"/>
              </a:rPr>
              <a:t> </a:t>
            </a:r>
            <a:r>
              <a:rPr b="1" i="1" lang="en" sz="1100">
                <a:solidFill>
                  <a:srgbClr val="555555"/>
                </a:solidFill>
                <a:highlight>
                  <a:schemeClr val="lt1"/>
                </a:highlight>
                <a:latin typeface="Open Sans"/>
                <a:ea typeface="Open Sans"/>
                <a:cs typeface="Open Sans"/>
                <a:sym typeface="Open Sans"/>
              </a:rPr>
              <a:t>client.subscribe(FEED_ID)</a:t>
            </a:r>
            <a:endParaRPr b="1" i="1" sz="1100">
              <a:solidFill>
                <a:srgbClr val="555555"/>
              </a:solidFill>
              <a:highlight>
                <a:schemeClr val="lt1"/>
              </a:highlight>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sz="1100">
                <a:solidFill>
                  <a:srgbClr val="555555"/>
                </a:solidFill>
                <a:highlight>
                  <a:srgbClr val="FFFFFF"/>
                </a:highlight>
                <a:latin typeface="Open Sans"/>
                <a:ea typeface="Open Sans"/>
                <a:cs typeface="Open Sans"/>
                <a:sym typeface="Open Sans"/>
              </a:rPr>
              <a:t>After subscribing the feed, we have to check for the new value and store it into a </a:t>
            </a:r>
            <a:r>
              <a:rPr i="1" lang="en" sz="1100">
                <a:solidFill>
                  <a:srgbClr val="555555"/>
                </a:solidFill>
                <a:highlight>
                  <a:srgbClr val="FFFFFF"/>
                </a:highlight>
                <a:latin typeface="Open Sans"/>
                <a:ea typeface="Open Sans"/>
                <a:cs typeface="Open Sans"/>
                <a:sym typeface="Open Sans"/>
              </a:rPr>
              <a:t>payload</a:t>
            </a:r>
            <a:r>
              <a:rPr lang="en" sz="1100">
                <a:solidFill>
                  <a:srgbClr val="555555"/>
                </a:solidFill>
                <a:highlight>
                  <a:srgbClr val="FFFFFF"/>
                </a:highlight>
                <a:latin typeface="Open Sans"/>
                <a:ea typeface="Open Sans"/>
                <a:cs typeface="Open Sans"/>
                <a:sym typeface="Open Sans"/>
              </a:rPr>
              <a:t> variable. For this message function is called. So, whenever there is “1” in payload variable, the led pin is set to HIGH and for “0” it is set to LOW.</a:t>
            </a:r>
            <a:endParaRPr sz="1100">
              <a:solidFill>
                <a:srgbClr val="555555"/>
              </a:solidFill>
              <a:highlight>
                <a:srgbClr val="FFFFFF"/>
              </a:highlight>
              <a:latin typeface="Open Sans"/>
              <a:ea typeface="Open Sans"/>
              <a:cs typeface="Open Sans"/>
              <a:sym typeface="Open Sans"/>
            </a:endParaRPr>
          </a:p>
        </p:txBody>
      </p:sp>
      <p:pic>
        <p:nvPicPr>
          <p:cNvPr id="130" name="Google Shape;130;p22"/>
          <p:cNvPicPr preferRelativeResize="0"/>
          <p:nvPr/>
        </p:nvPicPr>
        <p:blipFill>
          <a:blip r:embed="rId3">
            <a:alphaModFix/>
          </a:blip>
          <a:stretch>
            <a:fillRect/>
          </a:stretch>
        </p:blipFill>
        <p:spPr>
          <a:xfrm>
            <a:off x="664113" y="218675"/>
            <a:ext cx="7815776" cy="3809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922725" y="184475"/>
            <a:ext cx="7735326" cy="4612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4"/>
          <p:cNvPicPr preferRelativeResize="0"/>
          <p:nvPr/>
        </p:nvPicPr>
        <p:blipFill>
          <a:blip r:embed="rId3">
            <a:alphaModFix/>
          </a:blip>
          <a:stretch>
            <a:fillRect/>
          </a:stretch>
        </p:blipFill>
        <p:spPr>
          <a:xfrm>
            <a:off x="513500" y="704850"/>
            <a:ext cx="5057775" cy="3733800"/>
          </a:xfrm>
          <a:prstGeom prst="rect">
            <a:avLst/>
          </a:prstGeom>
          <a:noFill/>
          <a:ln>
            <a:noFill/>
          </a:ln>
        </p:spPr>
      </p:pic>
      <p:pic>
        <p:nvPicPr>
          <p:cNvPr id="141" name="Google Shape;141;p24"/>
          <p:cNvPicPr preferRelativeResize="0"/>
          <p:nvPr/>
        </p:nvPicPr>
        <p:blipFill rotWithShape="1">
          <a:blip r:embed="rId4">
            <a:alphaModFix/>
          </a:blip>
          <a:srcRect b="0" l="-2530" r="2530" t="0"/>
          <a:stretch/>
        </p:blipFill>
        <p:spPr>
          <a:xfrm>
            <a:off x="5634100" y="152400"/>
            <a:ext cx="272479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636300" y="2218050"/>
            <a:ext cx="18714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IM/OBJECTIVE</a:t>
            </a:r>
            <a:r>
              <a:rPr lang="en"/>
              <a:t>:</a:t>
            </a:r>
            <a:endParaRPr/>
          </a:p>
        </p:txBody>
      </p:sp>
      <p:sp>
        <p:nvSpPr>
          <p:cNvPr id="76" name="Google Shape;76;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200">
                <a:solidFill>
                  <a:schemeClr val="accent1"/>
                </a:solidFill>
              </a:rPr>
              <a:t>To control home appliances from anywhere using MQTT server hosted on cloud and the Raspberry Pi.</a:t>
            </a:r>
            <a:endParaRPr b="1" sz="2200">
              <a:solidFill>
                <a:schemeClr val="accent1"/>
              </a:solidFill>
            </a:endParaRPr>
          </a:p>
          <a:p>
            <a:pPr indent="0" lvl="0" marL="0" rtl="0" algn="l">
              <a:spcBef>
                <a:spcPts val="1200"/>
              </a:spcBef>
              <a:spcAft>
                <a:spcPts val="0"/>
              </a:spcAft>
              <a:buNone/>
            </a:pPr>
            <a:r>
              <a:rPr b="1" lang="en" sz="1917"/>
              <a:t>We have used the Adafruit IO as MQTT broker to control an appliance connected to Raspberry Pi GPIO in the lab. </a:t>
            </a:r>
            <a:endParaRPr b="1" sz="1917"/>
          </a:p>
          <a:p>
            <a:pPr indent="0" lvl="0" marL="0" rtl="0" algn="l">
              <a:spcBef>
                <a:spcPts val="1200"/>
              </a:spcBef>
              <a:spcAft>
                <a:spcPts val="0"/>
              </a:spcAft>
              <a:buNone/>
            </a:pPr>
            <a:r>
              <a:t/>
            </a:r>
            <a:endParaRPr b="1" sz="1917"/>
          </a:p>
          <a:p>
            <a:pPr indent="0" lvl="0" marL="0" rtl="0" algn="l">
              <a:spcBef>
                <a:spcPts val="1200"/>
              </a:spcBef>
              <a:spcAft>
                <a:spcPts val="0"/>
              </a:spcAft>
              <a:buNone/>
            </a:pPr>
            <a:r>
              <a:rPr lang="en"/>
              <a:t>Why use MQTT cloud and not local MQTT server?</a:t>
            </a:r>
            <a:endParaRPr/>
          </a:p>
          <a:p>
            <a:pPr indent="0" lvl="0" marL="0" rtl="0" algn="l">
              <a:spcBef>
                <a:spcPts val="1200"/>
              </a:spcBef>
              <a:spcAft>
                <a:spcPts val="0"/>
              </a:spcAft>
              <a:buNone/>
            </a:pPr>
            <a:r>
              <a:rPr lang="en"/>
              <a:t>The d</a:t>
            </a:r>
            <a:r>
              <a:rPr lang="en"/>
              <a:t>rawback of local MQTT server is that we cannot control the GPIOs from anywhere in the world, it only provides services locally. But if this MQTT server is hosted on some cloud then any appliances connected to Raspberry Pi can be controlled globally.</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LOGISTICS:</a:t>
            </a:r>
            <a:endParaRPr/>
          </a:p>
        </p:txBody>
      </p:sp>
      <p:sp>
        <p:nvSpPr>
          <p:cNvPr id="82" name="Google Shape;82;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555555"/>
              </a:buClr>
              <a:buSzPts val="1800"/>
              <a:buAutoNum type="arabicPeriod"/>
            </a:pPr>
            <a:r>
              <a:rPr lang="en">
                <a:solidFill>
                  <a:srgbClr val="555555"/>
                </a:solidFill>
              </a:rPr>
              <a:t>Raspberry Pi with Raspbian Stretch installed in it.</a:t>
            </a:r>
            <a:endParaRPr>
              <a:solidFill>
                <a:srgbClr val="555555"/>
              </a:solidFill>
            </a:endParaRPr>
          </a:p>
          <a:p>
            <a:pPr indent="-342900" lvl="0" marL="457200" rtl="0" algn="l">
              <a:spcBef>
                <a:spcPts val="0"/>
              </a:spcBef>
              <a:spcAft>
                <a:spcPts val="0"/>
              </a:spcAft>
              <a:buClr>
                <a:srgbClr val="555555"/>
              </a:buClr>
              <a:buSzPts val="1800"/>
              <a:buAutoNum type="arabicPeriod"/>
            </a:pPr>
            <a:r>
              <a:rPr lang="en">
                <a:solidFill>
                  <a:srgbClr val="555555"/>
                </a:solidFill>
              </a:rPr>
              <a:t>Relay Module</a:t>
            </a:r>
            <a:endParaRPr>
              <a:solidFill>
                <a:srgbClr val="555555"/>
              </a:solidFill>
            </a:endParaRPr>
          </a:p>
          <a:p>
            <a:pPr indent="-342900" lvl="0" marL="457200" rtl="0" algn="l">
              <a:spcBef>
                <a:spcPts val="0"/>
              </a:spcBef>
              <a:spcAft>
                <a:spcPts val="0"/>
              </a:spcAft>
              <a:buClr>
                <a:srgbClr val="555555"/>
              </a:buClr>
              <a:buSzPts val="1800"/>
              <a:buAutoNum type="arabicPeriod"/>
            </a:pPr>
            <a:r>
              <a:rPr lang="en">
                <a:solidFill>
                  <a:srgbClr val="555555"/>
                </a:solidFill>
              </a:rPr>
              <a:t>Bulb</a:t>
            </a:r>
            <a:endParaRPr>
              <a:solidFill>
                <a:srgbClr val="555555"/>
              </a:solidFill>
            </a:endParaRPr>
          </a:p>
          <a:p>
            <a:pPr indent="-342900" lvl="0" marL="457200" rtl="0" algn="l">
              <a:spcBef>
                <a:spcPts val="0"/>
              </a:spcBef>
              <a:spcAft>
                <a:spcPts val="0"/>
              </a:spcAft>
              <a:buClr>
                <a:srgbClr val="555555"/>
              </a:buClr>
              <a:buSzPts val="1800"/>
              <a:buAutoNum type="arabicPeriod"/>
            </a:pPr>
            <a:r>
              <a:rPr lang="en">
                <a:solidFill>
                  <a:srgbClr val="555555"/>
                </a:solidFill>
              </a:rPr>
              <a:t>Jumper Wires</a:t>
            </a:r>
            <a:endParaRPr>
              <a:solidFill>
                <a:srgbClr val="555555"/>
              </a:solidFill>
            </a:endParaRPr>
          </a:p>
          <a:p>
            <a:pPr indent="-342900" lvl="0" marL="457200" rtl="0" algn="l">
              <a:spcBef>
                <a:spcPts val="0"/>
              </a:spcBef>
              <a:spcAft>
                <a:spcPts val="0"/>
              </a:spcAft>
              <a:buClr>
                <a:srgbClr val="555555"/>
              </a:buClr>
              <a:buSzPts val="1800"/>
              <a:buAutoNum type="arabicPeriod"/>
            </a:pPr>
            <a:r>
              <a:rPr lang="en">
                <a:solidFill>
                  <a:srgbClr val="555555"/>
                </a:solidFill>
              </a:rPr>
              <a:t>A laptop/mobile to access the Adafruit IO platform.</a:t>
            </a:r>
            <a:endParaRPr>
              <a:solidFill>
                <a:srgbClr val="555555"/>
              </a:solidFill>
            </a:endParaRPr>
          </a:p>
          <a:p>
            <a:pPr indent="0" lvl="0" marL="0" rtl="0" algn="l">
              <a:spcBef>
                <a:spcPts val="1200"/>
              </a:spcBef>
              <a:spcAft>
                <a:spcPts val="1200"/>
              </a:spcAft>
              <a:buNone/>
            </a:pPr>
            <a:r>
              <a:t/>
            </a:r>
            <a:endParaRPr/>
          </a:p>
        </p:txBody>
      </p:sp>
      <p:pic>
        <p:nvPicPr>
          <p:cNvPr id="83" name="Google Shape;83;p15"/>
          <p:cNvPicPr preferRelativeResize="0"/>
          <p:nvPr/>
        </p:nvPicPr>
        <p:blipFill>
          <a:blip r:embed="rId3">
            <a:alphaModFix/>
          </a:blip>
          <a:stretch>
            <a:fillRect/>
          </a:stretch>
        </p:blipFill>
        <p:spPr>
          <a:xfrm>
            <a:off x="4572004" y="3341088"/>
            <a:ext cx="2257524" cy="1430025"/>
          </a:xfrm>
          <a:prstGeom prst="rect">
            <a:avLst/>
          </a:prstGeom>
          <a:noFill/>
          <a:ln>
            <a:noFill/>
          </a:ln>
        </p:spPr>
      </p:pic>
      <p:pic>
        <p:nvPicPr>
          <p:cNvPr id="84" name="Google Shape;84;p15"/>
          <p:cNvPicPr preferRelativeResize="0"/>
          <p:nvPr/>
        </p:nvPicPr>
        <p:blipFill>
          <a:blip r:embed="rId4">
            <a:alphaModFix/>
          </a:blip>
          <a:stretch>
            <a:fillRect/>
          </a:stretch>
        </p:blipFill>
        <p:spPr>
          <a:xfrm>
            <a:off x="6993125" y="3032801"/>
            <a:ext cx="1847900" cy="1847900"/>
          </a:xfrm>
          <a:prstGeom prst="rect">
            <a:avLst/>
          </a:prstGeom>
          <a:noFill/>
          <a:ln>
            <a:noFill/>
          </a:ln>
        </p:spPr>
      </p:pic>
      <p:pic>
        <p:nvPicPr>
          <p:cNvPr id="85" name="Google Shape;85;p15"/>
          <p:cNvPicPr preferRelativeResize="0"/>
          <p:nvPr/>
        </p:nvPicPr>
        <p:blipFill>
          <a:blip r:embed="rId5">
            <a:alphaModFix/>
          </a:blip>
          <a:stretch>
            <a:fillRect/>
          </a:stretch>
        </p:blipFill>
        <p:spPr>
          <a:xfrm>
            <a:off x="158175" y="3231519"/>
            <a:ext cx="2089250" cy="1649175"/>
          </a:xfrm>
          <a:prstGeom prst="rect">
            <a:avLst/>
          </a:prstGeom>
          <a:noFill/>
          <a:ln>
            <a:noFill/>
          </a:ln>
        </p:spPr>
      </p:pic>
      <p:pic>
        <p:nvPicPr>
          <p:cNvPr id="86" name="Google Shape;86;p15"/>
          <p:cNvPicPr preferRelativeResize="0"/>
          <p:nvPr/>
        </p:nvPicPr>
        <p:blipFill>
          <a:blip r:embed="rId6">
            <a:alphaModFix/>
          </a:blip>
          <a:stretch>
            <a:fillRect/>
          </a:stretch>
        </p:blipFill>
        <p:spPr>
          <a:xfrm>
            <a:off x="2150875" y="3302686"/>
            <a:ext cx="2257526" cy="1506851"/>
          </a:xfrm>
          <a:prstGeom prst="rect">
            <a:avLst/>
          </a:prstGeom>
          <a:noFill/>
          <a:ln>
            <a:noFill/>
          </a:ln>
        </p:spPr>
      </p:pic>
      <p:pic>
        <p:nvPicPr>
          <p:cNvPr id="87" name="Google Shape;87;p15"/>
          <p:cNvPicPr preferRelativeResize="0"/>
          <p:nvPr/>
        </p:nvPicPr>
        <p:blipFill>
          <a:blip r:embed="rId7">
            <a:alphaModFix/>
          </a:blip>
          <a:stretch>
            <a:fillRect/>
          </a:stretch>
        </p:blipFill>
        <p:spPr>
          <a:xfrm>
            <a:off x="6163424" y="181778"/>
            <a:ext cx="2837638" cy="218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258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a:t>
            </a:r>
            <a:endParaRPr/>
          </a:p>
        </p:txBody>
      </p:sp>
      <p:pic>
        <p:nvPicPr>
          <p:cNvPr id="93" name="Google Shape;93;p16"/>
          <p:cNvPicPr preferRelativeResize="0"/>
          <p:nvPr/>
        </p:nvPicPr>
        <p:blipFill rotWithShape="1">
          <a:blip r:embed="rId3">
            <a:alphaModFix/>
          </a:blip>
          <a:srcRect b="6278" l="1070" r="687" t="1792"/>
          <a:stretch/>
        </p:blipFill>
        <p:spPr>
          <a:xfrm>
            <a:off x="1090000" y="1116225"/>
            <a:ext cx="6964001" cy="361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269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 PROCEDURE:</a:t>
            </a:r>
            <a:endParaRPr/>
          </a:p>
        </p:txBody>
      </p:sp>
      <p:pic>
        <p:nvPicPr>
          <p:cNvPr id="99" name="Google Shape;99;p17"/>
          <p:cNvPicPr preferRelativeResize="0"/>
          <p:nvPr/>
        </p:nvPicPr>
        <p:blipFill>
          <a:blip r:embed="rId3">
            <a:alphaModFix/>
          </a:blip>
          <a:stretch>
            <a:fillRect/>
          </a:stretch>
        </p:blipFill>
        <p:spPr>
          <a:xfrm rot="-5400000">
            <a:off x="2632950" y="-470662"/>
            <a:ext cx="3878099" cy="65759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269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USED (WITHOUT RELAY MODULE)</a:t>
            </a:r>
            <a:r>
              <a:rPr lang="en"/>
              <a:t>:</a:t>
            </a:r>
            <a:endParaRPr/>
          </a:p>
        </p:txBody>
      </p:sp>
      <p:pic>
        <p:nvPicPr>
          <p:cNvPr id="105" name="Google Shape;105;p18"/>
          <p:cNvPicPr preferRelativeResize="0"/>
          <p:nvPr/>
        </p:nvPicPr>
        <p:blipFill>
          <a:blip r:embed="rId3">
            <a:alphaModFix/>
          </a:blip>
          <a:stretch>
            <a:fillRect/>
          </a:stretch>
        </p:blipFill>
        <p:spPr>
          <a:xfrm>
            <a:off x="1241938" y="976950"/>
            <a:ext cx="6660121" cy="3861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203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 TO ACCESS ADAFRUIT IO PLATFORM:</a:t>
            </a:r>
            <a:endParaRPr/>
          </a:p>
        </p:txBody>
      </p:sp>
      <p:sp>
        <p:nvSpPr>
          <p:cNvPr id="111" name="Google Shape;111;p19"/>
          <p:cNvSpPr txBox="1"/>
          <p:nvPr>
            <p:ph idx="1" type="body"/>
          </p:nvPr>
        </p:nvSpPr>
        <p:spPr>
          <a:xfrm>
            <a:off x="311700" y="911150"/>
            <a:ext cx="4590600" cy="392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Made a free </a:t>
            </a:r>
            <a:r>
              <a:rPr lang="en"/>
              <a:t>account on Adafruit IO platform and make a feed.</a:t>
            </a:r>
            <a:endParaRPr/>
          </a:p>
          <a:p>
            <a:pPr indent="-342900" lvl="0" marL="457200" rtl="0" algn="l">
              <a:spcBef>
                <a:spcPts val="0"/>
              </a:spcBef>
              <a:spcAft>
                <a:spcPts val="0"/>
              </a:spcAft>
              <a:buSzPts val="1800"/>
              <a:buAutoNum type="arabicPeriod"/>
            </a:pPr>
            <a:r>
              <a:rPr lang="en"/>
              <a:t>Logged in to Adafruit IO with personal credentials</a:t>
            </a:r>
            <a:endParaRPr/>
          </a:p>
          <a:p>
            <a:pPr indent="-342900" lvl="0" marL="457200" rtl="0" algn="l">
              <a:spcBef>
                <a:spcPts val="0"/>
              </a:spcBef>
              <a:spcAft>
                <a:spcPts val="0"/>
              </a:spcAft>
              <a:buSzPts val="1800"/>
              <a:buAutoNum type="arabicPeriod"/>
            </a:pPr>
            <a:r>
              <a:rPr lang="en"/>
              <a:t>Created a new dashboard called IoT Project</a:t>
            </a:r>
            <a:endParaRPr/>
          </a:p>
          <a:p>
            <a:pPr indent="-342900" lvl="0" marL="457200" rtl="0" algn="l">
              <a:spcBef>
                <a:spcPts val="0"/>
              </a:spcBef>
              <a:spcAft>
                <a:spcPts val="0"/>
              </a:spcAft>
              <a:buSzPts val="1800"/>
              <a:buAutoNum type="arabicPeriod"/>
            </a:pPr>
            <a:r>
              <a:rPr lang="en"/>
              <a:t>An </a:t>
            </a:r>
            <a:r>
              <a:rPr lang="en"/>
              <a:t>Adafruit IO Key is created which will be used in our code.</a:t>
            </a:r>
            <a:endParaRPr/>
          </a:p>
          <a:p>
            <a:pPr indent="-342900" lvl="0" marL="457200" rtl="0" algn="l">
              <a:spcBef>
                <a:spcPts val="0"/>
              </a:spcBef>
              <a:spcAft>
                <a:spcPts val="0"/>
              </a:spcAft>
              <a:buSzPts val="1800"/>
              <a:buAutoNum type="arabicPeriod"/>
            </a:pPr>
            <a:r>
              <a:rPr lang="en"/>
              <a:t>Next, a new block of type ‘Toggle’ is created to be used as a switch. It is named ‘Bulb Light’. Button on is set up as ‘1’ and off is set up as ‘0’.</a:t>
            </a:r>
            <a:endParaRPr/>
          </a:p>
        </p:txBody>
      </p:sp>
      <p:pic>
        <p:nvPicPr>
          <p:cNvPr id="112" name="Google Shape;112;p19"/>
          <p:cNvPicPr preferRelativeResize="0"/>
          <p:nvPr/>
        </p:nvPicPr>
        <p:blipFill>
          <a:blip r:embed="rId3">
            <a:alphaModFix/>
          </a:blip>
          <a:stretch>
            <a:fillRect/>
          </a:stretch>
        </p:blipFill>
        <p:spPr>
          <a:xfrm>
            <a:off x="5063161" y="911150"/>
            <a:ext cx="3769139" cy="392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152400" y="152400"/>
            <a:ext cx="8554608"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147600" y="4013800"/>
            <a:ext cx="8848800" cy="9381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555555"/>
              </a:buClr>
              <a:buSzPts val="1100"/>
              <a:buFont typeface="Open Sans"/>
              <a:buChar char="●"/>
            </a:pPr>
            <a:r>
              <a:rPr lang="en" sz="1100">
                <a:solidFill>
                  <a:srgbClr val="555555"/>
                </a:solidFill>
                <a:highlight>
                  <a:srgbClr val="FFFFFF"/>
                </a:highlight>
                <a:latin typeface="Open Sans"/>
                <a:ea typeface="Open Sans"/>
                <a:cs typeface="Open Sans"/>
                <a:sym typeface="Open Sans"/>
              </a:rPr>
              <a:t>A</a:t>
            </a:r>
            <a:r>
              <a:rPr lang="en" sz="1100">
                <a:solidFill>
                  <a:srgbClr val="555555"/>
                </a:solidFill>
                <a:highlight>
                  <a:srgbClr val="FFFFFF"/>
                </a:highlight>
                <a:latin typeface="Open Sans"/>
                <a:ea typeface="Open Sans"/>
                <a:cs typeface="Open Sans"/>
                <a:sym typeface="Open Sans"/>
              </a:rPr>
              <a:t>ll the required libraries to use GPIO pins and Adafruit MQTT client are imported.</a:t>
            </a:r>
            <a:endParaRPr sz="1100">
              <a:solidFill>
                <a:srgbClr val="555555"/>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555555"/>
              </a:buClr>
              <a:buSzPts val="1100"/>
              <a:buFont typeface="Open Sans"/>
              <a:buChar char="●"/>
            </a:pPr>
            <a:r>
              <a:rPr lang="en" sz="1100">
                <a:solidFill>
                  <a:srgbClr val="555555"/>
                </a:solidFill>
                <a:highlight>
                  <a:srgbClr val="FFFFFF"/>
                </a:highlight>
                <a:latin typeface="Open Sans"/>
                <a:ea typeface="Open Sans"/>
                <a:cs typeface="Open Sans"/>
                <a:sym typeface="Open Sans"/>
              </a:rPr>
              <a:t>GPIO mode is set and  LED pin number and set as output are defined.</a:t>
            </a:r>
            <a:endParaRPr sz="1100">
              <a:solidFill>
                <a:srgbClr val="555555"/>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555555"/>
              </a:buClr>
              <a:buSzPts val="1100"/>
              <a:buFont typeface="Roboto"/>
              <a:buChar char="●"/>
            </a:pPr>
            <a:r>
              <a:rPr lang="en" sz="1100">
                <a:solidFill>
                  <a:srgbClr val="555555"/>
                </a:solidFill>
                <a:highlight>
                  <a:srgbClr val="FFFFFF"/>
                </a:highlight>
                <a:latin typeface="Open Sans"/>
                <a:ea typeface="Open Sans"/>
                <a:cs typeface="Open Sans"/>
                <a:sym typeface="Open Sans"/>
              </a:rPr>
              <a:t>Next, we have set AIO key and Username as </a:t>
            </a:r>
            <a:r>
              <a:rPr b="1" i="1" lang="en" sz="1100">
                <a:solidFill>
                  <a:srgbClr val="555555"/>
                </a:solidFill>
                <a:highlight>
                  <a:srgbClr val="FFFFFF"/>
                </a:highlight>
                <a:latin typeface="Open Sans"/>
                <a:ea typeface="Open Sans"/>
                <a:cs typeface="Open Sans"/>
                <a:sym typeface="Open Sans"/>
              </a:rPr>
              <a:t>debsa2000</a:t>
            </a:r>
            <a:r>
              <a:rPr lang="en" sz="1100">
                <a:solidFill>
                  <a:srgbClr val="555555"/>
                </a:solidFill>
                <a:highlight>
                  <a:srgbClr val="FFFFFF"/>
                </a:highlight>
                <a:latin typeface="Open Sans"/>
                <a:ea typeface="Open Sans"/>
                <a:cs typeface="Open Sans"/>
                <a:sym typeface="Open Sans"/>
              </a:rPr>
              <a:t> and user name as</a:t>
            </a:r>
            <a:r>
              <a:rPr b="1" lang="en" sz="1100">
                <a:solidFill>
                  <a:srgbClr val="555555"/>
                </a:solidFill>
                <a:highlight>
                  <a:srgbClr val="FFFFFF"/>
                </a:highlight>
                <a:latin typeface="Open Sans"/>
                <a:ea typeface="Open Sans"/>
                <a:cs typeface="Open Sans"/>
                <a:sym typeface="Open Sans"/>
              </a:rPr>
              <a:t> </a:t>
            </a:r>
            <a:r>
              <a:rPr b="1" i="1" lang="en" sz="1100">
                <a:solidFill>
                  <a:srgbClr val="555555"/>
                </a:solidFill>
                <a:highlight>
                  <a:srgbClr val="FFFFFF"/>
                </a:highlight>
                <a:latin typeface="Open Sans"/>
                <a:ea typeface="Open Sans"/>
                <a:cs typeface="Open Sans"/>
                <a:sym typeface="Open Sans"/>
              </a:rPr>
              <a:t>aio_sPaX059JRxMTM4d9yYq4cSVvs8Gg.</a:t>
            </a:r>
            <a:endParaRPr b="1" i="1" sz="1100">
              <a:solidFill>
                <a:srgbClr val="555555"/>
              </a:solidFill>
              <a:highlight>
                <a:srgbClr val="FFFFFF"/>
              </a:highlight>
              <a:latin typeface="Open Sans"/>
              <a:ea typeface="Open Sans"/>
              <a:cs typeface="Open Sans"/>
              <a:sym typeface="Open Sans"/>
            </a:endParaRPr>
          </a:p>
          <a:p>
            <a:pPr indent="-298450" lvl="0" marL="457200" rtl="0" algn="l">
              <a:lnSpc>
                <a:spcPct val="115000"/>
              </a:lnSpc>
              <a:spcBef>
                <a:spcPts val="0"/>
              </a:spcBef>
              <a:spcAft>
                <a:spcPts val="0"/>
              </a:spcAft>
              <a:buClr>
                <a:srgbClr val="555555"/>
              </a:buClr>
              <a:buSzPts val="1100"/>
              <a:buFont typeface="Open Sans"/>
              <a:buChar char="●"/>
            </a:pPr>
            <a:r>
              <a:rPr lang="en" sz="1100">
                <a:solidFill>
                  <a:srgbClr val="555555"/>
                </a:solidFill>
                <a:highlight>
                  <a:srgbClr val="FFFFFF"/>
                </a:highlight>
                <a:latin typeface="Open Sans"/>
                <a:ea typeface="Open Sans"/>
                <a:cs typeface="Open Sans"/>
                <a:sym typeface="Open Sans"/>
              </a:rPr>
              <a:t>Enter the feed name to turn on and off the</a:t>
            </a:r>
            <a:r>
              <a:rPr i="1" lang="en" sz="1100">
                <a:solidFill>
                  <a:srgbClr val="555555"/>
                </a:solidFill>
                <a:highlight>
                  <a:srgbClr val="FFFFFF"/>
                </a:highlight>
                <a:latin typeface="Open Sans"/>
                <a:ea typeface="Open Sans"/>
                <a:cs typeface="Open Sans"/>
                <a:sym typeface="Open Sans"/>
              </a:rPr>
              <a:t> light </a:t>
            </a:r>
            <a:r>
              <a:rPr lang="en" sz="1100">
                <a:solidFill>
                  <a:srgbClr val="555555"/>
                </a:solidFill>
                <a:highlight>
                  <a:srgbClr val="FFFFFF"/>
                </a:highlight>
                <a:latin typeface="Open Sans"/>
                <a:ea typeface="Open Sans"/>
                <a:cs typeface="Open Sans"/>
                <a:sym typeface="Open Sans"/>
              </a:rPr>
              <a:t>is entered.</a:t>
            </a:r>
            <a:endParaRPr b="1" i="1" sz="1100">
              <a:solidFill>
                <a:srgbClr val="555555"/>
              </a:solidFill>
              <a:highlight>
                <a:srgbClr val="FFFFFF"/>
              </a:highlight>
              <a:latin typeface="Open Sans"/>
              <a:ea typeface="Open Sans"/>
              <a:cs typeface="Open Sans"/>
              <a:sym typeface="Open Sans"/>
            </a:endParaRPr>
          </a:p>
        </p:txBody>
      </p:sp>
      <p:pic>
        <p:nvPicPr>
          <p:cNvPr id="123" name="Google Shape;123;p21"/>
          <p:cNvPicPr preferRelativeResize="0"/>
          <p:nvPr/>
        </p:nvPicPr>
        <p:blipFill>
          <a:blip r:embed="rId3">
            <a:alphaModFix/>
          </a:blip>
          <a:stretch>
            <a:fillRect/>
          </a:stretch>
        </p:blipFill>
        <p:spPr>
          <a:xfrm>
            <a:off x="147600" y="467375"/>
            <a:ext cx="5485775" cy="2764875"/>
          </a:xfrm>
          <a:prstGeom prst="rect">
            <a:avLst/>
          </a:prstGeom>
          <a:noFill/>
          <a:ln>
            <a:noFill/>
          </a:ln>
        </p:spPr>
      </p:pic>
      <p:pic>
        <p:nvPicPr>
          <p:cNvPr id="124" name="Google Shape;124;p21"/>
          <p:cNvPicPr preferRelativeResize="0"/>
          <p:nvPr/>
        </p:nvPicPr>
        <p:blipFill>
          <a:blip r:embed="rId4">
            <a:alphaModFix/>
          </a:blip>
          <a:stretch>
            <a:fillRect/>
          </a:stretch>
        </p:blipFill>
        <p:spPr>
          <a:xfrm>
            <a:off x="5718500" y="262300"/>
            <a:ext cx="3277900" cy="3491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